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9" r:id="rId2"/>
    <p:sldId id="300" r:id="rId3"/>
    <p:sldId id="303" r:id="rId4"/>
    <p:sldId id="301" r:id="rId5"/>
    <p:sldId id="304" r:id="rId6"/>
    <p:sldId id="305" r:id="rId7"/>
    <p:sldId id="306" r:id="rId8"/>
    <p:sldId id="307" r:id="rId9"/>
    <p:sldId id="30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57"/>
    <a:srgbClr val="FF6A00"/>
    <a:srgbClr val="FAB000"/>
    <a:srgbClr val="FAC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AD65-9004-445C-90BC-46BD2770EA4E}" type="datetimeFigureOut">
              <a:rPr lang="de-DE" smtClean="0"/>
              <a:t>07.05.2024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CC4F9-5E07-44CF-8560-2F963A251E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497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02CB-B3D3-AD1F-D75D-5B70E7875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B54DB-DC69-3A65-685A-428B00F13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89E8-0F96-D23B-1BA7-177F9577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BCC4D-D958-4136-8611-176A361ED9BA}" type="datetime1">
              <a:rPr lang="en-GB" smtClean="0"/>
              <a:t>07/05/2024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034A9-E54D-4626-8B69-ECD825351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A3A75-6566-E5C5-504B-268CA1801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57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707A-3AEF-D9B5-B1B8-FC604071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92D5E-212C-2902-1F5B-E534C9531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A15E-DB12-B003-AFF4-2E1C151E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4142-D92A-4058-9BDC-A5AC00CE4D15}" type="datetime1">
              <a:rPr lang="en-GB" smtClean="0"/>
              <a:t>07/05/2024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4C82-EE73-8B6D-37D2-9B767E6C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F2206-BD32-5501-FFC3-13310F44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3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52A50-6D05-B563-DCD6-59F099E42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189DC-C554-CFEE-FB90-938757568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D4D0B-2A59-9F8D-C0E6-8A04C5E6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46C-C391-4952-AD99-858A32D95D8A}" type="datetime1">
              <a:rPr lang="en-GB" smtClean="0"/>
              <a:t>07/05/2024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2D726-341B-5BEB-5B78-F622496B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A7D9-4CC2-5B20-89A4-A9AE1256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0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B352-36A1-0A8F-9C7D-B00860CD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AA54-DB4E-CEDF-9A72-6C535EC5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579D5-BBB7-B85B-CE41-0D0112F8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729E-8954-4C83-9B78-1C6E10E56237}" type="datetime1">
              <a:rPr lang="en-GB" smtClean="0"/>
              <a:t>07/05/2024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B0DA9-F1F5-6E1C-BCE9-156324D2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A7A6C-81B7-19C3-485F-A10FB9AC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75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02C7-F3A1-0B8C-8B40-0DBD7FA5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50F9E-115D-9602-F9DF-9C00E8B5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6788F-FB90-61D3-1684-15A5FC96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40F7A-917D-434C-8467-4D43EB352407}" type="datetime1">
              <a:rPr lang="en-GB" smtClean="0"/>
              <a:t>07/05/2024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FBD24-43C6-8564-66CD-643FEC32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5D58D-8916-DE3A-5B87-5439FD78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75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4036-945F-B3B4-36E6-7DFFB8B5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B88CF-F156-0085-2FDE-0C72DAD74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BE73A-7E0C-0D0F-3C5A-D89A993EC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7D78F-E7B8-FA5A-DCFB-D09AC907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6FE1-E18F-4D91-B4E7-F444185ECE82}" type="datetime1">
              <a:rPr lang="en-GB" smtClean="0"/>
              <a:t>07/05/2024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78DA2-1B1D-B03C-AD67-4957D590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ABEA6-AE67-9F99-034D-0E41DF1A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63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8F9D-1175-D2BA-92DD-B1C1401B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59F5A-936C-5A89-BDA1-6171B9E40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04E1D-5D55-BF8B-DF9D-33FCCBEF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718E1-A628-98BA-1BD9-B7836D7AF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86794-5AEA-F52F-8EF2-8F19FEDD0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606BB-4D56-17D8-2E31-511EC3F3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0074-37F8-475E-BF83-C3522717CDC5}" type="datetime1">
              <a:rPr lang="en-GB" smtClean="0"/>
              <a:t>07/05/2024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C1D84-2B5D-5D7A-C97F-9F55788F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EBCB7-8FF7-FFF6-3066-91FD8467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3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3259-FC92-5F0F-8FA3-059C1F48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2187B-8B2E-531D-8B17-A0BCF14D2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EE22-7701-483E-A9EB-FDD3FA30889F}" type="datetime1">
              <a:rPr lang="en-GB" smtClean="0"/>
              <a:t>07/05/2024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3AAE7-A4A4-AAE6-E4C2-893D3260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87EA0-BE78-D3A4-D128-195FBC2A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72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AE16B-24CD-0BC9-F191-5BC031E2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7574-E741-4486-AEFF-BDAAAC1F824E}" type="datetime1">
              <a:rPr lang="en-GB" smtClean="0"/>
              <a:t>07/05/2024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06BBA-65A6-6153-6783-15F18617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BC31F-E7CA-2524-E232-1690F25F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42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6E53-3D1A-B94C-1376-8D494613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35CE9-71A3-0373-9577-85C8F3FC5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7D416-6857-4E5C-A9D7-7023137CA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9509C-944D-E49C-480D-CEC55F7D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1155-CB98-4A9F-821A-11573818B64A}" type="datetime1">
              <a:rPr lang="en-GB" smtClean="0"/>
              <a:t>07/05/2024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091BF-51E9-1840-F702-938B17D7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B5A27-A6F6-747E-C8C3-5556DB29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65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8710-5728-70E1-F8D2-B1BC59A0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6BD96-3858-F1A0-4E9F-DC9283E6A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98203-AE20-0D78-3914-DC1A242D7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0B9DB-B9E3-C6D6-5E7A-728E7768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7E44B-3CBE-4712-81F0-2C603E7175C1}" type="datetime1">
              <a:rPr lang="en-GB" smtClean="0"/>
              <a:t>07/05/2024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3501-26A1-49C3-6C97-661CC850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4C2BD-5C77-BCEE-DFBD-1447A219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65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CE1AD-04DA-F375-34B1-39E77437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7C676-B73D-9CB8-1E92-3EE3B350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07686-DD34-D137-6911-E3B734584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43B30-0F1B-410C-8D4C-652ABB78A219}" type="datetime1">
              <a:rPr lang="en-GB" smtClean="0"/>
              <a:t>07/05/2024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818B9-69F7-0297-F151-371AEACC8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7BF9F-AD30-C393-CFD3-6940ECD2A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7A728-0978-4F84-B02A-B67BD1D5B9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01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/>
          <p:nvPr/>
        </p:nvCxnSpPr>
        <p:spPr>
          <a:xfrm>
            <a:off x="0" y="636104"/>
            <a:ext cx="11867322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2A73785C-C64E-B761-98FD-2D32A84E64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125" y="89458"/>
            <a:ext cx="1357126" cy="457188"/>
          </a:xfrm>
          <a:prstGeom prst="rect">
            <a:avLst/>
          </a:prstGeom>
        </p:spPr>
      </p:pic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1896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1033217" y="1390331"/>
            <a:ext cx="48315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>
                <a:solidFill>
                  <a:srgbClr val="FF6A00"/>
                </a:solidFill>
                <a:latin typeface="Inter" panose="02000503000000020004" pitchFamily="2" charset="0"/>
              </a:rPr>
              <a:t>Kalman Filter</a:t>
            </a:r>
            <a:endParaRPr lang="en-US" sz="66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A0C431C-B29B-5A39-2738-ED46E77849BF}"/>
              </a:ext>
            </a:extLst>
          </p:cNvPr>
          <p:cNvSpPr txBox="1"/>
          <p:nvPr/>
        </p:nvSpPr>
        <p:spPr>
          <a:xfrm>
            <a:off x="1033217" y="3972232"/>
            <a:ext cx="7374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</a:rPr>
              <a:t>Philipp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</a:rPr>
              <a:t>Schön		(5121059)</a:t>
            </a:r>
          </a:p>
          <a:p>
            <a:r>
              <a:rPr lang="de-DE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</a:rPr>
              <a:t>Constantin</a:t>
            </a:r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00503000000020004" pitchFamily="2" charset="0"/>
              </a:rPr>
              <a:t>Thein	(5121017)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3113B4-06E6-6F2E-8F99-66C676A5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07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3194507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Kalman Filter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CC69DB0-DF5C-9BA8-EC35-1C22496E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082"/>
            <a:ext cx="12192000" cy="393983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2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31FFB8B-7328-69BD-F2B6-4BB765DFE5CC}"/>
              </a:ext>
            </a:extLst>
          </p:cNvPr>
          <p:cNvSpPr/>
          <p:nvPr/>
        </p:nvSpPr>
        <p:spPr>
          <a:xfrm>
            <a:off x="1553497" y="3195484"/>
            <a:ext cx="2861187" cy="383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2C51DAD-3294-7716-3BBF-AA2F264464CA}"/>
              </a:ext>
            </a:extLst>
          </p:cNvPr>
          <p:cNvSpPr txBox="1"/>
          <p:nvPr/>
        </p:nvSpPr>
        <p:spPr>
          <a:xfrm>
            <a:off x="1440426" y="3117276"/>
            <a:ext cx="308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inacurate</a:t>
            </a:r>
            <a:r>
              <a:rPr lang="de-DE" sz="2400" dirty="0"/>
              <a:t> </a:t>
            </a:r>
            <a:r>
              <a:rPr lang="de-DE" sz="2400" dirty="0" err="1"/>
              <a:t>measurements</a:t>
            </a:r>
            <a:endParaRPr lang="de-DE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C47690-F7BF-687C-F9C0-DA7C2D3EE3CB}"/>
              </a:ext>
            </a:extLst>
          </p:cNvPr>
          <p:cNvSpPr/>
          <p:nvPr/>
        </p:nvSpPr>
        <p:spPr>
          <a:xfrm>
            <a:off x="3864077" y="1936955"/>
            <a:ext cx="1386349" cy="29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8807490-5E74-6F50-58EA-A8549757CD3A}"/>
              </a:ext>
            </a:extLst>
          </p:cNvPr>
          <p:cNvSpPr/>
          <p:nvPr/>
        </p:nvSpPr>
        <p:spPr>
          <a:xfrm>
            <a:off x="3864077" y="1852435"/>
            <a:ext cx="2340078" cy="363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estimation</a:t>
            </a:r>
            <a:r>
              <a:rPr lang="de-DE" sz="2400" dirty="0">
                <a:solidFill>
                  <a:schemeClr val="tx1"/>
                </a:solidFill>
              </a:rPr>
              <a:t> </a:t>
            </a:r>
            <a:r>
              <a:rPr lang="de-DE" sz="2400" dirty="0" err="1">
                <a:solidFill>
                  <a:schemeClr val="tx1"/>
                </a:solidFill>
              </a:rPr>
              <a:t>error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5B2F2D5-B299-A9EC-38B2-F62CB357B223}"/>
              </a:ext>
            </a:extLst>
          </p:cNvPr>
          <p:cNvSpPr/>
          <p:nvPr/>
        </p:nvSpPr>
        <p:spPr>
          <a:xfrm>
            <a:off x="7777316" y="3210648"/>
            <a:ext cx="2861187" cy="368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5B02EC-9A72-16A5-9852-22559BAF0BCD}"/>
              </a:ext>
            </a:extLst>
          </p:cNvPr>
          <p:cNvSpPr txBox="1"/>
          <p:nvPr/>
        </p:nvSpPr>
        <p:spPr>
          <a:xfrm>
            <a:off x="7669611" y="3163442"/>
            <a:ext cx="276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error-corrected</a:t>
            </a:r>
            <a:r>
              <a:rPr lang="de-DE" sz="2000" dirty="0"/>
              <a:t> </a:t>
            </a:r>
            <a:r>
              <a:rPr lang="de-DE" sz="2000" dirty="0" err="1"/>
              <a:t>estimate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1104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5" y="100051"/>
            <a:ext cx="6822222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Sensors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susceptible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to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failure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9A9B89E1-55C3-225E-CA26-7415CC0E5690}"/>
              </a:ext>
            </a:extLst>
          </p:cNvPr>
          <p:cNvSpPr txBox="1"/>
          <p:nvPr/>
        </p:nvSpPr>
        <p:spPr>
          <a:xfrm>
            <a:off x="267763" y="931844"/>
            <a:ext cx="4589372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Light </a:t>
            </a:r>
            <a:r>
              <a:rPr lang="de-DE" dirty="0" err="1"/>
              <a:t>sensor</a:t>
            </a:r>
            <a:r>
              <a:rPr lang="de-DE" dirty="0"/>
              <a:t> (</a:t>
            </a:r>
            <a:r>
              <a:rPr lang="de-DE" dirty="0" err="1"/>
              <a:t>photoresistor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Ultrasonic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Infrared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(</a:t>
            </a:r>
            <a:r>
              <a:rPr lang="de-DE" dirty="0" err="1"/>
              <a:t>thermoelectric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Gas and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Humidity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Motion </a:t>
            </a:r>
            <a:r>
              <a:rPr lang="de-DE" dirty="0" err="1"/>
              <a:t>sensor</a:t>
            </a:r>
            <a:r>
              <a:rPr lang="de-DE" dirty="0"/>
              <a:t> (</a:t>
            </a:r>
            <a:r>
              <a:rPr lang="de-DE" dirty="0" err="1"/>
              <a:t>accelerometer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Sound </a:t>
            </a:r>
            <a:r>
              <a:rPr lang="de-DE" dirty="0" err="1"/>
              <a:t>sensor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97C41ED-516A-5BCE-627A-BCF01B0E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19" y="968423"/>
            <a:ext cx="1560872" cy="15608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CA016F-EA07-74E3-3B2C-A4ADDC7A0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06" y="657352"/>
            <a:ext cx="2444657" cy="1833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F126889-5D1C-E8AB-D597-EA12EE7BE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242" y="2160803"/>
            <a:ext cx="1219814" cy="12198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7B8C44-5620-C77B-EFC0-F8359DFC6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746" y="4636287"/>
            <a:ext cx="1289869" cy="1289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FDEBF5F-7D27-D6D0-7514-77582A531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7681" y="2490849"/>
            <a:ext cx="1495992" cy="14959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F75B5E-B788-2842-9DAF-5759051C0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968424"/>
            <a:ext cx="1687420" cy="1593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4841828-9034-E4B7-DA7C-1AB4F4EDD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7446" y="3650123"/>
            <a:ext cx="1687421" cy="168742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AD0800A-3AA3-154E-9275-1019D3E99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0526" y="2279141"/>
            <a:ext cx="1979902" cy="19799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818770B-54A7-3E64-CC73-DD4B337DF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3056" y="4367156"/>
            <a:ext cx="1687421" cy="16874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BD5C769-2E96-727D-6DBC-FBC0EAF4D5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4532" y="3719540"/>
            <a:ext cx="1833493" cy="1833493"/>
          </a:xfrm>
          <a:prstGeom prst="rect">
            <a:avLst/>
          </a:prstGeom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5DB47978-B0FB-BE41-9E5F-042EA91C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100051"/>
            <a:ext cx="4059357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Table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of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contents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6F3B1D5-9C62-F334-DDC9-FD6CB434D56D}"/>
              </a:ext>
            </a:extLst>
          </p:cNvPr>
          <p:cNvSpPr txBox="1"/>
          <p:nvPr/>
        </p:nvSpPr>
        <p:spPr>
          <a:xfrm>
            <a:off x="915766" y="1351508"/>
            <a:ext cx="442768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nter Light" panose="02000503000000020004"/>
              </a:rPr>
              <a:t>1. Explanation of the Kalman filter</a:t>
            </a:r>
          </a:p>
          <a:p>
            <a:r>
              <a:rPr lang="en-US" sz="2400" dirty="0">
                <a:latin typeface="Inter Light" panose="02000503000000020004"/>
              </a:rPr>
              <a:t>	1.2 Function</a:t>
            </a:r>
          </a:p>
          <a:p>
            <a:r>
              <a:rPr lang="en-US" sz="2400" dirty="0">
                <a:latin typeface="Inter Light" panose="02000503000000020004"/>
              </a:rPr>
              <a:t>	1.3 Use cases</a:t>
            </a:r>
          </a:p>
          <a:p>
            <a:endParaRPr lang="en-US" sz="2400" dirty="0">
              <a:latin typeface="Inter Light" panose="02000503000000020004"/>
            </a:endParaRPr>
          </a:p>
          <a:p>
            <a:r>
              <a:rPr lang="en-US" sz="2400" dirty="0">
                <a:latin typeface="Inter Light" panose="02000503000000020004"/>
              </a:rPr>
              <a:t>2. Experiment</a:t>
            </a:r>
          </a:p>
          <a:p>
            <a:pPr lvl="1"/>
            <a:r>
              <a:rPr lang="en-US" sz="2400" dirty="0">
                <a:latin typeface="Inter Light" panose="02000503000000020004"/>
              </a:rPr>
              <a:t>2.1 Setup</a:t>
            </a:r>
          </a:p>
          <a:p>
            <a:pPr lvl="1"/>
            <a:r>
              <a:rPr lang="en-US" sz="2400" dirty="0">
                <a:latin typeface="Inter Light" panose="02000503000000020004"/>
              </a:rPr>
              <a:t>2.2 Procedure</a:t>
            </a:r>
          </a:p>
          <a:p>
            <a:pPr lvl="1"/>
            <a:r>
              <a:rPr lang="en-US" sz="2400" dirty="0">
                <a:latin typeface="Inter Light" panose="02000503000000020004"/>
              </a:rPr>
              <a:t>2.3 Simulation</a:t>
            </a:r>
          </a:p>
          <a:p>
            <a:pPr lvl="1"/>
            <a:r>
              <a:rPr lang="en-US" sz="2400" dirty="0">
                <a:latin typeface="Inter Light" panose="02000503000000020004"/>
              </a:rPr>
              <a:t>2.4 Result</a:t>
            </a:r>
          </a:p>
          <a:p>
            <a:endParaRPr lang="en-US" sz="2400" dirty="0">
              <a:latin typeface="Inter Light" panose="02000503000000020004"/>
            </a:endParaRPr>
          </a:p>
          <a:p>
            <a:r>
              <a:rPr lang="en-US" sz="2400" dirty="0">
                <a:latin typeface="Inter Light" panose="02000503000000020004"/>
              </a:rPr>
              <a:t>3. Conclusion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A3FDC958-5FAA-AF76-E122-2ED543D8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80" y="1769952"/>
            <a:ext cx="5877069" cy="331809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9F13AF-0DE5-A82B-D011-57225FEE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5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4407672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Ultrasound Sensor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5</a:t>
            </a:fld>
            <a:endParaRPr lang="en-GB"/>
          </a:p>
        </p:txBody>
      </p:sp>
      <p:pic>
        <p:nvPicPr>
          <p:cNvPr id="14" name="Grafik 13" descr="Ein Bild, das Elektronik, Kabel, Elektrische Leitungen, Elektrisches Bauelement enthält.">
            <a:extLst>
              <a:ext uri="{FF2B5EF4-FFF2-40B4-BE49-F238E27FC236}">
                <a16:creationId xmlns:a16="http://schemas.microsoft.com/office/drawing/2014/main" id="{91D87E00-5F4E-A992-60E9-7A5D365D5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28761" r="24092"/>
          <a:stretch/>
        </p:blipFill>
        <p:spPr>
          <a:xfrm rot="5400000">
            <a:off x="6489827" y="1477630"/>
            <a:ext cx="4571999" cy="366420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F3E48D0-1137-8E75-C051-A8DD95C71C8D}"/>
              </a:ext>
            </a:extLst>
          </p:cNvPr>
          <p:cNvSpPr txBox="1"/>
          <p:nvPr/>
        </p:nvSpPr>
        <p:spPr>
          <a:xfrm>
            <a:off x="915766" y="1737985"/>
            <a:ext cx="48013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/>
              <a:t>Hardware: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Arduino Uno R3</a:t>
            </a:r>
            <a:endParaRPr lang="de-DE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Ultrasonic</a:t>
            </a:r>
            <a:r>
              <a:rPr lang="de-DE" sz="2400" dirty="0"/>
              <a:t> </a:t>
            </a:r>
            <a:r>
              <a:rPr lang="de-DE" sz="2400" dirty="0" err="1"/>
              <a:t>sensor</a:t>
            </a:r>
            <a:r>
              <a:rPr lang="de-DE" sz="2400" dirty="0"/>
              <a:t> </a:t>
            </a:r>
            <a:r>
              <a:rPr lang="de-DE" sz="2400" dirty="0" err="1"/>
              <a:t>module</a:t>
            </a:r>
            <a:r>
              <a:rPr lang="de-DE" sz="2400" dirty="0"/>
              <a:t> HC-SR04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768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4136068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Data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from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Sensor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6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335989-EB89-572A-0286-EC868C192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3425" y="691045"/>
            <a:ext cx="10185148" cy="521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9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6308899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First Try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with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Kalman-Filter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7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335989-EB89-572A-0286-EC868C192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3425" y="691045"/>
            <a:ext cx="10185148" cy="52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6308899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First Try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with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Kalman-Filter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8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335989-EB89-572A-0286-EC868C192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5704" y="692212"/>
            <a:ext cx="10180589" cy="52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5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D3B9984-4D8F-2093-5C45-B39AEB506B7C}"/>
              </a:ext>
            </a:extLst>
          </p:cNvPr>
          <p:cNvCxnSpPr>
            <a:cxnSpLocks/>
          </p:cNvCxnSpPr>
          <p:nvPr/>
        </p:nvCxnSpPr>
        <p:spPr>
          <a:xfrm>
            <a:off x="0" y="477078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Ein Bild, das Logo enthält.&#10;&#10;Automatisch generierte Beschreibung">
            <a:extLst>
              <a:ext uri="{FF2B5EF4-FFF2-40B4-BE49-F238E27FC236}">
                <a16:creationId xmlns:a16="http://schemas.microsoft.com/office/drawing/2014/main" id="{0A81F479-0B5A-7945-901D-2229A9B1E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6" y="6220124"/>
            <a:ext cx="2825502" cy="50901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5B8FA0-6B80-0778-B48E-C244EF6C4E6E}"/>
              </a:ext>
            </a:extLst>
          </p:cNvPr>
          <p:cNvSpPr txBox="1"/>
          <p:nvPr/>
        </p:nvSpPr>
        <p:spPr>
          <a:xfrm>
            <a:off x="915766" y="60722"/>
            <a:ext cx="6308899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4300" b="1" dirty="0">
                <a:solidFill>
                  <a:srgbClr val="FF6A00"/>
                </a:solidFill>
                <a:latin typeface="Inter"/>
              </a:rPr>
              <a:t>First Try </a:t>
            </a:r>
            <a:r>
              <a:rPr lang="de-DE" sz="4300" b="1" dirty="0" err="1">
                <a:solidFill>
                  <a:srgbClr val="FF6A00"/>
                </a:solidFill>
                <a:latin typeface="Inter"/>
              </a:rPr>
              <a:t>with</a:t>
            </a:r>
            <a:r>
              <a:rPr lang="de-DE" sz="4300" b="1" dirty="0">
                <a:solidFill>
                  <a:srgbClr val="FF6A00"/>
                </a:solidFill>
                <a:latin typeface="Inter"/>
              </a:rPr>
              <a:t> Kalman-Filter</a:t>
            </a:r>
            <a:endParaRPr lang="en-US" sz="4300" b="1" dirty="0">
              <a:solidFill>
                <a:srgbClr val="FF6A00"/>
              </a:solidFill>
              <a:latin typeface="Inter" panose="02000503000000020004" pitchFamily="2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904FB84-0E39-21A3-EAEC-B832FF5C2AFC}"/>
              </a:ext>
            </a:extLst>
          </p:cNvPr>
          <p:cNvCxnSpPr>
            <a:cxnSpLocks/>
          </p:cNvCxnSpPr>
          <p:nvPr/>
        </p:nvCxnSpPr>
        <p:spPr>
          <a:xfrm>
            <a:off x="0" y="6142383"/>
            <a:ext cx="12192000" cy="0"/>
          </a:xfrm>
          <a:prstGeom prst="line">
            <a:avLst/>
          </a:prstGeom>
          <a:ln w="19050">
            <a:solidFill>
              <a:srgbClr val="FF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D063C1-F20D-44DE-63DD-9504CD5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A728-0978-4F84-B02A-B67BD1D5B964}" type="slidenum">
              <a:rPr lang="en-GB" smtClean="0"/>
              <a:t>9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335989-EB89-572A-0286-EC868C192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5704" y="692212"/>
            <a:ext cx="10180589" cy="52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01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Breitbild</PresentationFormat>
  <Paragraphs>47</Paragraphs>
  <Slides>9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Inter</vt:lpstr>
      <vt:lpstr>Inter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Kaiser, Anton</dc:creator>
  <cp:lastModifiedBy>Schoen Philipp SCW EHWT3D</cp:lastModifiedBy>
  <cp:revision>13</cp:revision>
  <dcterms:created xsi:type="dcterms:W3CDTF">2023-06-06T10:12:51Z</dcterms:created>
  <dcterms:modified xsi:type="dcterms:W3CDTF">2024-05-07T20:53:30Z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94a1c8-9899-41e7-8f6e-8b1b3c79592a_Enabled">
    <vt:lpwstr>true</vt:lpwstr>
  </property>
  <property fmtid="{D5CDD505-2E9C-101B-9397-08002B2CF9AE}" pid="3" name="MSIP_Label_7294a1c8-9899-41e7-8f6e-8b1b3c79592a_SetDate">
    <vt:lpwstr>2024-04-16T14:34:27Z</vt:lpwstr>
  </property>
  <property fmtid="{D5CDD505-2E9C-101B-9397-08002B2CF9AE}" pid="4" name="MSIP_Label_7294a1c8-9899-41e7-8f6e-8b1b3c79592a_Method">
    <vt:lpwstr>Privileged</vt:lpwstr>
  </property>
  <property fmtid="{D5CDD505-2E9C-101B-9397-08002B2CF9AE}" pid="5" name="MSIP_Label_7294a1c8-9899-41e7-8f6e-8b1b3c79592a_Name">
    <vt:lpwstr>Internal sub2 (no marking)</vt:lpwstr>
  </property>
  <property fmtid="{D5CDD505-2E9C-101B-9397-08002B2CF9AE}" pid="6" name="MSIP_Label_7294a1c8-9899-41e7-8f6e-8b1b3c79592a_SiteId">
    <vt:lpwstr>eb70b763-b6d7-4486-8555-8831709a784e</vt:lpwstr>
  </property>
  <property fmtid="{D5CDD505-2E9C-101B-9397-08002B2CF9AE}" pid="7" name="MSIP_Label_7294a1c8-9899-41e7-8f6e-8b1b3c79592a_ActionId">
    <vt:lpwstr>08cc4610-372a-41e2-8531-70ba3a2793ed</vt:lpwstr>
  </property>
  <property fmtid="{D5CDD505-2E9C-101B-9397-08002B2CF9AE}" pid="8" name="MSIP_Label_7294a1c8-9899-41e7-8f6e-8b1b3c79592a_ContentBits">
    <vt:lpwstr>0</vt:lpwstr>
  </property>
</Properties>
</file>